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notesMasterIdLst>
    <p:notesMasterId r:id="rId11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Guarantee" id="{ac095396-35ad-c3de-cf24-3f88841668cf}">
          <p14:sldIdLst>
            <p14:sldId id="256"/>
            <p14:sldId id="257"/>
            <p14:sldId id="258"/>
            <p14:sldId id="259"/>
            <p14:sldId id="260"/>
          </p14:sldIdLst>
        </p14:section>
        <p14:section name="Your side of the deal" id="{78aa71ec-feb6-9e3e-857a-87fbcd731055}">
          <p14:sldIdLst>
            <p14:sldId id="261"/>
            <p14:sldId id="262"/>
          </p14:sldIdLst>
        </p14:section>
        <p14:section name="Questions" id="{e1d9bce4-14c2-7e63-c8ec-e26079a8657a}">
          <p14:sldIdLst>
            <p14:sldId id="263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Cover. The written guarantee for Strider members, version 1.0, September 2026.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solidFill>
          <a:schemeClr val="tx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1463040"/>
            <a:ext cx="80467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0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40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48640" y="3063240"/>
            <a:ext cx="731520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600" dirty="0">
                <a:solidFill>
                  <a:schemeClr val="accent6"/>
                </a:solidFill>
              </a:defRPr>
            </a:lvl1pPr>
          </a:lstStyle>
          <a:p>
            <a:pPr indent="0" marL="0">
              <a:buNone/>
            </a:pPr>
            <a:endParaRPr lang="en-US" sz="1600" dirty="0"/>
          </a:p>
        </p:txBody>
      </p:sp>
      <p:sp>
        <p:nvSpPr>
          <p:cNvPr id="4" name="Text 0"/>
          <p:cNvSpPr/>
          <p:nvPr/>
        </p:nvSpPr>
        <p:spPr>
          <a:xfrm>
            <a:off x="548640" y="466344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6"/>
                </a:solidFill>
              </a:rPr>
              <a:t>The StrideUp Guarantee · Version 1.0 · September 2026</a:t>
            </a:r>
            <a:endParaRPr lang="en-US" sz="9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411480"/>
            <a:ext cx="8229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2800" b="1" dirty="0">
                <a:solidFill>
                  <a:schemeClr val="tx1"/>
                </a:solidFill>
              </a:defRPr>
            </a:lvl1pPr>
          </a:lstStyle>
          <a:p>
            <a:pPr indent="0" marL="0">
              <a:buNone/>
            </a:pPr>
            <a:endParaRPr lang="en-US" sz="2800" dirty="0"/>
          </a:p>
        </p:txBody>
      </p:sp>
      <p:sp>
        <p:nvSpPr>
          <p:cNvPr id="3" name="Text 0"/>
          <p:cNvSpPr/>
          <p:nvPr/>
        </p:nvSpPr>
        <p:spPr>
          <a:xfrm>
            <a:off x="457200" y="4754880"/>
            <a:ext cx="5486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tx2"/>
                </a:solidFill>
              </a:rPr>
              <a:t>The StrideUp Guarantee · strideup.org/guarantee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321040" y="4754880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tx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321040" y="4754880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tx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1463040"/>
            <a:ext cx="80467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r>
              <a:rPr lang="en-US" sz="4000" b="1" dirty="0">
                <a:solidFill>
                  <a:schemeClr val="bg1"/>
                </a:solidFill>
              </a:rPr>
              <a:t>The StrideUp Guarantee</a:t>
            </a:r>
            <a:endParaRPr lang="en-US" sz="40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48640" y="3063240"/>
            <a:ext cx="7315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6"/>
                </a:solidFill>
              </a:rPr>
              <a:t>Your Work Experience is guaranteed. In writing.</a:t>
            </a: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chemeClr val="accent6"/>
                </a:solidFill>
              </a:rPr>
              <a:t>Delivered with Excelerate.</a:t>
            </a:r>
            <a:endParaRPr lang="en-US" sz="1600" dirty="0"/>
          </a:p>
        </p:txBody>
      </p:sp>
      <p:sp>
        <p:nvSpPr>
          <p:cNvPr id="4" name="glow"/>
          <p:cNvSpPr/>
          <p:nvPr/>
        </p:nvSpPr>
        <p:spPr>
          <a:xfrm>
            <a:off x="7223760" y="320040"/>
            <a:ext cx="1554480" cy="1554480"/>
          </a:xfrm>
          <a:prstGeom prst="ellipse">
            <a:avLst/>
          </a:prstGeom>
          <a:solidFill>
            <a:schemeClr val="accent1">
              <a:alpha val="65000"/>
            </a:schemeClr>
          </a:solidFill>
          <a:ln w="12700">
            <a:solidFill>
              <a:schemeClr val="accent1">
                <a:alpha val="0"/>
              </a:schemeClr>
            </a:solidFill>
            <a:prstDash val="solid"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1463040"/>
            <a:ext cx="80467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r>
              <a:rPr lang="en-US" sz="4000" b="1" dirty="0">
                <a:solidFill>
                  <a:schemeClr val="bg1"/>
                </a:solidFill>
              </a:rPr>
              <a:t>Your first Work Experience in </a:t>
            </a:r>
            <a:pPr indent="0" marL="0">
              <a:buNone/>
            </a:pPr>
            <a:r>
              <a:rPr lang="en-US" sz="4000" b="1" dirty="0">
                <a:solidFill>
                  <a:schemeClr val="accent4"/>
                </a:solidFill>
              </a:rPr>
              <a:t>60 days</a:t>
            </a:r>
            <a:pPr indent="0" marL="0">
              <a:buNone/>
            </a:pPr>
            <a:r>
              <a:rPr lang="en-US" sz="4000" b="1" dirty="0">
                <a:solidFill>
                  <a:schemeClr val="bg1"/>
                </a:solidFill>
              </a:rPr>
              <a:t>, or your money back.</a:t>
            </a:r>
            <a:endParaRPr lang="en-US" sz="40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48640" y="3063240"/>
            <a:ext cx="7315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6"/>
                </a:solidFill>
              </a:rPr>
              <a:t>The 60 days start when you clear the readiness checkpoint. Every Strider gets a real Work Experience within 60 days of clearing it. Students get a project with a company. Career changers get a consulting project. You finish with a published case study that is yours to keep.</a:t>
            </a: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41148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Four things we put in writing</a:t>
            </a:r>
            <a:endParaRPr lang="en-US" sz="2800" dirty="0"/>
          </a:p>
        </p:txBody>
      </p:sp>
      <p:sp>
        <p:nvSpPr>
          <p:cNvPr id="3" name="card"/>
          <p:cNvSpPr/>
          <p:nvPr/>
        </p:nvSpPr>
        <p:spPr>
          <a:xfrm>
            <a:off x="457200" y="1417320"/>
            <a:ext cx="1920240" cy="2834640"/>
          </a:xfrm>
          <a:prstGeom prst="roundRect">
            <a:avLst>
              <a:gd name="adj" fmla="val 8571"/>
            </a:avLst>
          </a:prstGeom>
          <a:solidFill>
            <a:schemeClr val="bg2"/>
          </a:solidFill>
          <a:ln w="9525">
            <a:solidFill>
              <a:schemeClr val="bg2"/>
            </a:solidFill>
            <a:prstDash val="solid"/>
          </a:ln>
        </p:spPr>
      </p:sp>
      <p:sp>
        <p:nvSpPr>
          <p:cNvPr id="4" name="number"/>
          <p:cNvSpPr/>
          <p:nvPr/>
        </p:nvSpPr>
        <p:spPr>
          <a:xfrm>
            <a:off x="685800" y="1645920"/>
            <a:ext cx="384048" cy="384048"/>
          </a:xfrm>
          <a:prstGeom prst="roundRect">
            <a:avLst>
              <a:gd name="adj" fmla="val 2381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number label"/>
          <p:cNvSpPr txBox="1"/>
          <p:nvPr/>
        </p:nvSpPr>
        <p:spPr>
          <a:xfrm>
            <a:off x="685800" y="16459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01</a:t>
            </a:r>
            <a:endParaRPr lang="en-US" sz="1100" dirty="0"/>
          </a:p>
        </p:txBody>
      </p:sp>
      <p:sp>
        <p:nvSpPr>
          <p:cNvPr id="6" name="Text 4"/>
          <p:cNvSpPr txBox="1"/>
          <p:nvPr/>
        </p:nvSpPr>
        <p:spPr>
          <a:xfrm>
            <a:off x="685800" y="2194560"/>
            <a:ext cx="14630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 Work Experience within 60 days of your readiness checkpoint</a:t>
            </a:r>
            <a:endParaRPr lang="en-US" sz="1300" dirty="0"/>
          </a:p>
        </p:txBody>
      </p:sp>
      <p:sp>
        <p:nvSpPr>
          <p:cNvPr id="7" name="card"/>
          <p:cNvSpPr/>
          <p:nvPr/>
        </p:nvSpPr>
        <p:spPr>
          <a:xfrm>
            <a:off x="2560320" y="1417320"/>
            <a:ext cx="1920240" cy="2834640"/>
          </a:xfrm>
          <a:prstGeom prst="roundRect">
            <a:avLst>
              <a:gd name="adj" fmla="val 8571"/>
            </a:avLst>
          </a:prstGeom>
          <a:solidFill>
            <a:schemeClr val="bg2"/>
          </a:solidFill>
          <a:ln w="9525">
            <a:solidFill>
              <a:schemeClr val="bg2"/>
            </a:solidFill>
            <a:prstDash val="solid"/>
          </a:ln>
        </p:spPr>
      </p:sp>
      <p:sp>
        <p:nvSpPr>
          <p:cNvPr id="8" name="number"/>
          <p:cNvSpPr/>
          <p:nvPr/>
        </p:nvSpPr>
        <p:spPr>
          <a:xfrm>
            <a:off x="2788920" y="1645920"/>
            <a:ext cx="384048" cy="384048"/>
          </a:xfrm>
          <a:prstGeom prst="roundRect">
            <a:avLst>
              <a:gd name="adj" fmla="val 2381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number label"/>
          <p:cNvSpPr txBox="1"/>
          <p:nvPr/>
        </p:nvSpPr>
        <p:spPr>
          <a:xfrm>
            <a:off x="2788920" y="16459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02</a:t>
            </a:r>
            <a:endParaRPr lang="en-US" sz="1100" dirty="0"/>
          </a:p>
        </p:txBody>
      </p:sp>
      <p:sp>
        <p:nvSpPr>
          <p:cNvPr id="10" name="Text 8"/>
          <p:cNvSpPr txBox="1"/>
          <p:nvPr/>
        </p:nvSpPr>
        <p:spPr>
          <a:xfrm>
            <a:off x="2788920" y="2194560"/>
            <a:ext cx="14630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 company and a supervisor named before you start, minimum four weeks</a:t>
            </a:r>
            <a:endParaRPr lang="en-US" sz="1300" dirty="0"/>
          </a:p>
        </p:txBody>
      </p:sp>
      <p:sp>
        <p:nvSpPr>
          <p:cNvPr id="11" name="card"/>
          <p:cNvSpPr/>
          <p:nvPr/>
        </p:nvSpPr>
        <p:spPr>
          <a:xfrm>
            <a:off x="4663440" y="1417320"/>
            <a:ext cx="1920240" cy="2834640"/>
          </a:xfrm>
          <a:prstGeom prst="roundRect">
            <a:avLst>
              <a:gd name="adj" fmla="val 8571"/>
            </a:avLst>
          </a:prstGeom>
          <a:solidFill>
            <a:schemeClr val="bg2"/>
          </a:solidFill>
          <a:ln w="9525">
            <a:solidFill>
              <a:schemeClr val="bg2"/>
            </a:solidFill>
            <a:prstDash val="solid"/>
          </a:ln>
        </p:spPr>
      </p:sp>
      <p:sp>
        <p:nvSpPr>
          <p:cNvPr id="12" name="number"/>
          <p:cNvSpPr/>
          <p:nvPr/>
        </p:nvSpPr>
        <p:spPr>
          <a:xfrm>
            <a:off x="4892040" y="1645920"/>
            <a:ext cx="384048" cy="384048"/>
          </a:xfrm>
          <a:prstGeom prst="roundRect">
            <a:avLst>
              <a:gd name="adj" fmla="val 2381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number label"/>
          <p:cNvSpPr txBox="1"/>
          <p:nvPr/>
        </p:nvSpPr>
        <p:spPr>
          <a:xfrm>
            <a:off x="4892040" y="16459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03</a:t>
            </a:r>
            <a:endParaRPr lang="en-US" sz="1100" dirty="0"/>
          </a:p>
        </p:txBody>
      </p:sp>
      <p:sp>
        <p:nvSpPr>
          <p:cNvPr id="14" name="Text 12"/>
          <p:cNvSpPr txBox="1"/>
          <p:nvPr/>
        </p:nvSpPr>
        <p:spPr>
          <a:xfrm>
            <a:off x="4892040" y="2194560"/>
            <a:ext cx="14630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 published case study and a reference you keep</a:t>
            </a:r>
            <a:endParaRPr lang="en-US" sz="1300" dirty="0"/>
          </a:p>
        </p:txBody>
      </p:sp>
      <p:sp>
        <p:nvSpPr>
          <p:cNvPr id="15" name="card"/>
          <p:cNvSpPr/>
          <p:nvPr/>
        </p:nvSpPr>
        <p:spPr>
          <a:xfrm>
            <a:off x="6766560" y="1417320"/>
            <a:ext cx="1920240" cy="2834640"/>
          </a:xfrm>
          <a:prstGeom prst="roundRect">
            <a:avLst>
              <a:gd name="adj" fmla="val 8571"/>
            </a:avLst>
          </a:prstGeom>
          <a:solidFill>
            <a:schemeClr val="bg2"/>
          </a:solidFill>
          <a:ln w="9525">
            <a:solidFill>
              <a:schemeClr val="bg2"/>
            </a:solidFill>
            <a:prstDash val="solid"/>
          </a:ln>
        </p:spPr>
      </p:sp>
      <p:sp>
        <p:nvSpPr>
          <p:cNvPr id="16" name="number"/>
          <p:cNvSpPr/>
          <p:nvPr/>
        </p:nvSpPr>
        <p:spPr>
          <a:xfrm>
            <a:off x="6995160" y="1645920"/>
            <a:ext cx="384048" cy="384048"/>
          </a:xfrm>
          <a:prstGeom prst="roundRect">
            <a:avLst>
              <a:gd name="adj" fmla="val 2381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7" name="number label"/>
          <p:cNvSpPr txBox="1"/>
          <p:nvPr/>
        </p:nvSpPr>
        <p:spPr>
          <a:xfrm>
            <a:off x="6995160" y="16459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04</a:t>
            </a:r>
            <a:endParaRPr lang="en-US" sz="1100" dirty="0"/>
          </a:p>
        </p:txBody>
      </p:sp>
      <p:sp>
        <p:nvSpPr>
          <p:cNvPr id="18" name="Text 16"/>
          <p:cNvSpPr txBox="1"/>
          <p:nvPr/>
        </p:nvSpPr>
        <p:spPr>
          <a:xfrm>
            <a:off x="6995160" y="2194560"/>
            <a:ext cx="14630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Your membership clock starts when your Work Experience does. No match by day 60, full refund.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321040" y="4754880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tx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41148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We don't just teach you. We line up the work</a:t>
            </a:r>
            <a:endParaRPr lang="en-US" sz="2800" dirty="0"/>
          </a:p>
        </p:txBody>
      </p:sp>
      <p:sp>
        <p:nvSpPr>
          <p:cNvPr id="3" name="card"/>
          <p:cNvSpPr/>
          <p:nvPr/>
        </p:nvSpPr>
        <p:spPr>
          <a:xfrm>
            <a:off x="457200" y="1417320"/>
            <a:ext cx="2651760" cy="2926080"/>
          </a:xfrm>
          <a:prstGeom prst="roundRect">
            <a:avLst>
              <a:gd name="adj" fmla="val 6207"/>
            </a:avLst>
          </a:prstGeom>
          <a:solidFill>
            <a:schemeClr val="bg1"/>
          </a:solidFill>
          <a:ln w="9525">
            <a:solidFill>
              <a:srgbClr val="E7DEF0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1645920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spc="150" kern="0" dirty="0">
                <a:solidFill>
                  <a:srgbClr val="000000"/>
                </a:solidFill>
              </a:rPr>
              <a:t>MOST PLATFORMS</a:t>
            </a:r>
            <a:endParaRPr lang="en-US" sz="9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1965960"/>
            <a:ext cx="2103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Teach you, then send you off to apply.</a:t>
            </a:r>
            <a:endParaRPr lang="en-US" sz="1500" dirty="0"/>
          </a:p>
        </p:txBody>
      </p:sp>
      <p:sp>
        <p:nvSpPr>
          <p:cNvPr id="6" name="Text 4"/>
          <p:cNvSpPr txBox="1"/>
          <p:nvPr/>
        </p:nvSpPr>
        <p:spPr>
          <a:xfrm>
            <a:off x="731520" y="2743200"/>
            <a:ext cx="21031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You finish the course, then hope a company says yes.</a:t>
            </a:r>
            <a:endParaRPr lang="en-US" sz="1200" dirty="0"/>
          </a:p>
        </p:txBody>
      </p:sp>
      <p:sp>
        <p:nvSpPr>
          <p:cNvPr id="7" name="card"/>
          <p:cNvSpPr/>
          <p:nvPr/>
        </p:nvSpPr>
        <p:spPr>
          <a:xfrm>
            <a:off x="3246120" y="1417320"/>
            <a:ext cx="2651760" cy="2926080"/>
          </a:xfrm>
          <a:prstGeom prst="roundRect">
            <a:avLst>
              <a:gd name="adj" fmla="val 6207"/>
            </a:avLst>
          </a:prstGeom>
          <a:solidFill>
            <a:srgbClr val="FAF6FF"/>
          </a:solidFill>
          <a:ln w="9525">
            <a:solidFill>
              <a:schemeClr val="accent1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3520440" y="1645920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spc="150" kern="0" dirty="0">
                <a:solidFill>
                  <a:srgbClr val="000000"/>
                </a:solidFill>
              </a:rPr>
              <a:t>STRIDEUP</a:t>
            </a:r>
            <a:endParaRPr lang="en-US" sz="900" dirty="0"/>
          </a:p>
        </p:txBody>
      </p:sp>
      <p:sp>
        <p:nvSpPr>
          <p:cNvPr id="9" name="Text 7"/>
          <p:cNvSpPr txBox="1"/>
          <p:nvPr/>
        </p:nvSpPr>
        <p:spPr>
          <a:xfrm>
            <a:off x="3520440" y="1965960"/>
            <a:ext cx="2103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We line up the work for you.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3520440" y="2743200"/>
            <a:ext cx="21031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Our Experience Team, powered by Excelerate, has run real work projects for students from 190+ countries. You skip the applying and start the work.</a:t>
            </a:r>
            <a:endParaRPr lang="en-US" sz="1200" dirty="0"/>
          </a:p>
        </p:txBody>
      </p:sp>
      <p:sp>
        <p:nvSpPr>
          <p:cNvPr id="11" name="card"/>
          <p:cNvSpPr/>
          <p:nvPr/>
        </p:nvSpPr>
        <p:spPr>
          <a:xfrm>
            <a:off x="6035040" y="1417320"/>
            <a:ext cx="2651760" cy="2926080"/>
          </a:xfrm>
          <a:prstGeom prst="roundRect">
            <a:avLst>
              <a:gd name="adj" fmla="val 6207"/>
            </a:avLst>
          </a:prstGeom>
          <a:solidFill>
            <a:schemeClr val="bg1"/>
          </a:solidFill>
          <a:ln w="9525">
            <a:solidFill>
              <a:srgbClr val="E7DEF0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6309360" y="1645920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b="1" spc="150" kern="0" dirty="0">
                <a:solidFill>
                  <a:srgbClr val="000000"/>
                </a:solidFill>
              </a:rPr>
              <a:t>OUR PROMISE</a:t>
            </a:r>
            <a:endParaRPr lang="en-US" sz="900" dirty="0"/>
          </a:p>
        </p:txBody>
      </p:sp>
      <p:sp>
        <p:nvSpPr>
          <p:cNvPr id="13" name="Text 11"/>
          <p:cNvSpPr txBox="1"/>
          <p:nvPr/>
        </p:nvSpPr>
        <p:spPr>
          <a:xfrm>
            <a:off x="6309360" y="1965960"/>
            <a:ext cx="21031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That's why we can guarantee it.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6309360" y="2743200"/>
            <a:ext cx="21031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We run the work ourselves, so we can put it in writing. Work Experience in 60 days, or your money back.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321040" y="4754880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tx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41148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What your Work Experience looks like</a:t>
            </a:r>
            <a:endParaRPr lang="en-US" sz="2800" dirty="0"/>
          </a:p>
        </p:txBody>
      </p:sp>
      <p:sp>
        <p:nvSpPr>
          <p:cNvPr id="3" name="card"/>
          <p:cNvSpPr/>
          <p:nvPr/>
        </p:nvSpPr>
        <p:spPr>
          <a:xfrm>
            <a:off x="457200" y="1417320"/>
            <a:ext cx="4023360" cy="1417320"/>
          </a:xfrm>
          <a:prstGeom prst="roundRect">
            <a:avLst>
              <a:gd name="adj" fmla="val 11613"/>
            </a:avLst>
          </a:prstGeom>
          <a:solidFill>
            <a:schemeClr val="bg1"/>
          </a:solidFill>
          <a:ln w="9525">
            <a:solidFill>
              <a:srgbClr val="E7DEF0"/>
            </a:solidFill>
            <a:prstDash val="solid"/>
          </a:ln>
        </p:spPr>
      </p:sp>
      <p:sp>
        <p:nvSpPr>
          <p:cNvPr id="4" name="icon"/>
          <p:cNvSpPr/>
          <p:nvPr/>
        </p:nvSpPr>
        <p:spPr>
          <a:xfrm>
            <a:off x="731520" y="1828800"/>
            <a:ext cx="548640" cy="548640"/>
          </a:xfrm>
          <a:prstGeom prst="ellipse">
            <a:avLst/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5" name="dot"/>
          <p:cNvSpPr/>
          <p:nvPr/>
        </p:nvSpPr>
        <p:spPr>
          <a:xfrm>
            <a:off x="896112" y="1993392"/>
            <a:ext cx="219456" cy="219456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1463040" y="169164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A real team.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1463040" y="2057400"/>
            <a:ext cx="2834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Know your company and your manager before day one.</a:t>
            </a:r>
            <a:endParaRPr lang="en-US" sz="1200" dirty="0"/>
          </a:p>
        </p:txBody>
      </p:sp>
      <p:sp>
        <p:nvSpPr>
          <p:cNvPr id="8" name="card"/>
          <p:cNvSpPr/>
          <p:nvPr/>
        </p:nvSpPr>
        <p:spPr>
          <a:xfrm>
            <a:off x="4663440" y="1417320"/>
            <a:ext cx="4023360" cy="1417320"/>
          </a:xfrm>
          <a:prstGeom prst="roundRect">
            <a:avLst>
              <a:gd name="adj" fmla="val 11613"/>
            </a:avLst>
          </a:prstGeom>
          <a:solidFill>
            <a:schemeClr val="bg1"/>
          </a:solidFill>
          <a:ln w="9525">
            <a:solidFill>
              <a:srgbClr val="E7DEF0"/>
            </a:solidFill>
            <a:prstDash val="solid"/>
          </a:ln>
        </p:spPr>
      </p:sp>
      <p:sp>
        <p:nvSpPr>
          <p:cNvPr id="9" name="icon"/>
          <p:cNvSpPr/>
          <p:nvPr/>
        </p:nvSpPr>
        <p:spPr>
          <a:xfrm>
            <a:off x="4937760" y="1828800"/>
            <a:ext cx="548640" cy="548640"/>
          </a:xfrm>
          <a:prstGeom prst="ellipse">
            <a:avLst/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0" name="dot"/>
          <p:cNvSpPr/>
          <p:nvPr/>
        </p:nvSpPr>
        <p:spPr>
          <a:xfrm>
            <a:off x="5102352" y="1993392"/>
            <a:ext cx="219456" cy="219456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5669280" y="169164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Work from anywhere.</a:t>
            </a:r>
            <a:endParaRPr lang="en-US" sz="1500" dirty="0"/>
          </a:p>
        </p:txBody>
      </p:sp>
      <p:sp>
        <p:nvSpPr>
          <p:cNvPr id="12" name="Text 10"/>
          <p:cNvSpPr txBox="1"/>
          <p:nvPr/>
        </p:nvSpPr>
        <p:spPr>
          <a:xfrm>
            <a:off x="5669280" y="2057400"/>
            <a:ext cx="2834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Join a global team remotely, with set check-ins for at least four weeks.</a:t>
            </a:r>
            <a:endParaRPr lang="en-US" sz="1200" dirty="0"/>
          </a:p>
        </p:txBody>
      </p:sp>
      <p:sp>
        <p:nvSpPr>
          <p:cNvPr id="13" name="card"/>
          <p:cNvSpPr/>
          <p:nvPr/>
        </p:nvSpPr>
        <p:spPr>
          <a:xfrm>
            <a:off x="457200" y="3017520"/>
            <a:ext cx="4023360" cy="1417320"/>
          </a:xfrm>
          <a:prstGeom prst="roundRect">
            <a:avLst>
              <a:gd name="adj" fmla="val 11613"/>
            </a:avLst>
          </a:prstGeom>
          <a:solidFill>
            <a:schemeClr val="bg1"/>
          </a:solidFill>
          <a:ln w="9525">
            <a:solidFill>
              <a:srgbClr val="E7DEF0"/>
            </a:solidFill>
            <a:prstDash val="solid"/>
          </a:ln>
        </p:spPr>
      </p:sp>
      <p:sp>
        <p:nvSpPr>
          <p:cNvPr id="14" name="icon"/>
          <p:cNvSpPr/>
          <p:nvPr/>
        </p:nvSpPr>
        <p:spPr>
          <a:xfrm>
            <a:off x="731520" y="3429000"/>
            <a:ext cx="548640" cy="548640"/>
          </a:xfrm>
          <a:prstGeom prst="ellipse">
            <a:avLst/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5" name="dot"/>
          <p:cNvSpPr/>
          <p:nvPr/>
        </p:nvSpPr>
        <p:spPr>
          <a:xfrm>
            <a:off x="896112" y="3593592"/>
            <a:ext cx="219456" cy="219456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1463040" y="329184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Work that gets used.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1463040" y="3657600"/>
            <a:ext cx="2834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Build something the team actually needs.</a:t>
            </a:r>
            <a:endParaRPr lang="en-US" sz="1200" dirty="0"/>
          </a:p>
        </p:txBody>
      </p:sp>
      <p:sp>
        <p:nvSpPr>
          <p:cNvPr id="18" name="card"/>
          <p:cNvSpPr/>
          <p:nvPr/>
        </p:nvSpPr>
        <p:spPr>
          <a:xfrm>
            <a:off x="4663440" y="3017520"/>
            <a:ext cx="4023360" cy="1417320"/>
          </a:xfrm>
          <a:prstGeom prst="roundRect">
            <a:avLst>
              <a:gd name="adj" fmla="val 11613"/>
            </a:avLst>
          </a:prstGeom>
          <a:solidFill>
            <a:schemeClr val="bg1"/>
          </a:solidFill>
          <a:ln w="9525">
            <a:solidFill>
              <a:srgbClr val="E7DEF0"/>
            </a:solidFill>
            <a:prstDash val="solid"/>
          </a:ln>
        </p:spPr>
      </p:sp>
      <p:sp>
        <p:nvSpPr>
          <p:cNvPr id="19" name="icon"/>
          <p:cNvSpPr/>
          <p:nvPr/>
        </p:nvSpPr>
        <p:spPr>
          <a:xfrm>
            <a:off x="4937760" y="3429000"/>
            <a:ext cx="548640" cy="548640"/>
          </a:xfrm>
          <a:prstGeom prst="ellipse">
            <a:avLst/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20" name="dot"/>
          <p:cNvSpPr/>
          <p:nvPr/>
        </p:nvSpPr>
        <p:spPr>
          <a:xfrm>
            <a:off x="5102352" y="3593592"/>
            <a:ext cx="219456" cy="219456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5669280" y="3291840"/>
            <a:ext cx="2834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Proof you keep.</a:t>
            </a:r>
            <a:endParaRPr lang="en-US" sz="1500" dirty="0"/>
          </a:p>
        </p:txBody>
      </p:sp>
      <p:sp>
        <p:nvSpPr>
          <p:cNvPr id="22" name="Text 20"/>
          <p:cNvSpPr txBox="1"/>
          <p:nvPr/>
        </p:nvSpPr>
        <p:spPr>
          <a:xfrm>
            <a:off x="5669280" y="3657600"/>
            <a:ext cx="2834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A published case study and a reference to share with any employer.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321040" y="4754880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tx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41148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Show up ready. Do the work</a:t>
            </a:r>
            <a:endParaRPr lang="en-US" sz="2800" dirty="0"/>
          </a:p>
        </p:txBody>
      </p:sp>
      <p:sp>
        <p:nvSpPr>
          <p:cNvPr id="3" name="Text 1"/>
          <p:cNvSpPr txBox="1"/>
          <p:nvPr/>
        </p:nvSpPr>
        <p:spPr>
          <a:xfrm>
            <a:off x="457200" y="102412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Four things on your side of the deal.</a:t>
            </a:r>
            <a:endParaRPr lang="en-US" sz="1300" dirty="0"/>
          </a:p>
        </p:txBody>
      </p:sp>
      <p:sp>
        <p:nvSpPr>
          <p:cNvPr id="4" name="progress line"/>
          <p:cNvSpPr/>
          <p:nvPr/>
        </p:nvSpPr>
        <p:spPr>
          <a:xfrm>
            <a:off x="649224" y="1783080"/>
            <a:ext cx="6400800" cy="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solid"/>
          </a:ln>
        </p:spPr>
      </p:sp>
      <p:sp>
        <p:nvSpPr>
          <p:cNvPr id="5" name="step"/>
          <p:cNvSpPr/>
          <p:nvPr/>
        </p:nvSpPr>
        <p:spPr>
          <a:xfrm>
            <a:off x="457200" y="1591056"/>
            <a:ext cx="384048" cy="38404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  <a:prstDash val="solid"/>
          </a:ln>
        </p:spPr>
      </p:sp>
      <p:sp>
        <p:nvSpPr>
          <p:cNvPr id="6" name="step number"/>
          <p:cNvSpPr txBox="1"/>
          <p:nvPr/>
        </p:nvSpPr>
        <p:spPr>
          <a:xfrm>
            <a:off x="457200" y="159105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tx1"/>
                </a:solidFill>
              </a:rPr>
              <a:t>1</a:t>
            </a:r>
            <a:endParaRPr lang="en-US" sz="1100" dirty="0"/>
          </a:p>
        </p:txBody>
      </p:sp>
      <p:sp>
        <p:nvSpPr>
          <p:cNvPr id="7" name="Text 5"/>
          <p:cNvSpPr txBox="1"/>
          <p:nvPr/>
        </p:nvSpPr>
        <p:spPr>
          <a:xfrm>
            <a:off x="457200" y="2194560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Clear the readiness checkpoint.</a:t>
            </a:r>
            <a:endParaRPr lang="en-US" sz="1400" dirty="0"/>
          </a:p>
        </p:txBody>
      </p:sp>
      <p:sp>
        <p:nvSpPr>
          <p:cNvPr id="8" name="Text 6"/>
          <p:cNvSpPr txBox="1"/>
          <p:nvPr/>
        </p:nvSpPr>
        <p:spPr>
          <a:xfrm>
            <a:off x="457200" y="2971800"/>
            <a:ext cx="18288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Finish the Starter modules and your first portfolio piece. Usually four to six weeks.</a:t>
            </a:r>
            <a:endParaRPr lang="en-US" sz="1200" dirty="0"/>
          </a:p>
        </p:txBody>
      </p:sp>
      <p:sp>
        <p:nvSpPr>
          <p:cNvPr id="9" name="step"/>
          <p:cNvSpPr/>
          <p:nvPr/>
        </p:nvSpPr>
        <p:spPr>
          <a:xfrm>
            <a:off x="2560320" y="1591056"/>
            <a:ext cx="384048" cy="38404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  <a:prstDash val="solid"/>
          </a:ln>
        </p:spPr>
      </p:sp>
      <p:sp>
        <p:nvSpPr>
          <p:cNvPr id="10" name="step number"/>
          <p:cNvSpPr txBox="1"/>
          <p:nvPr/>
        </p:nvSpPr>
        <p:spPr>
          <a:xfrm>
            <a:off x="2560320" y="159105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tx1"/>
                </a:solidFill>
              </a:rPr>
              <a:t>2</a:t>
            </a:r>
            <a:endParaRPr lang="en-US" sz="1100" dirty="0"/>
          </a:p>
        </p:txBody>
      </p:sp>
      <p:sp>
        <p:nvSpPr>
          <p:cNvPr id="11" name="Text 9"/>
          <p:cNvSpPr txBox="1"/>
          <p:nvPr/>
        </p:nvSpPr>
        <p:spPr>
          <a:xfrm>
            <a:off x="2560320" y="2194560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Reply to your match within five business days.</a:t>
            </a:r>
            <a:endParaRPr lang="en-US" sz="1400" dirty="0"/>
          </a:p>
        </p:txBody>
      </p:sp>
      <p:sp>
        <p:nvSpPr>
          <p:cNvPr id="12" name="Text 10"/>
          <p:cNvSpPr txBox="1"/>
          <p:nvPr/>
        </p:nvSpPr>
        <p:spPr>
          <a:xfrm>
            <a:off x="2560320" y="2971800"/>
            <a:ext cx="18288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Your host is waiting to hear from you.</a:t>
            </a:r>
            <a:endParaRPr lang="en-US" sz="1200" dirty="0"/>
          </a:p>
        </p:txBody>
      </p:sp>
      <p:sp>
        <p:nvSpPr>
          <p:cNvPr id="13" name="step"/>
          <p:cNvSpPr/>
          <p:nvPr/>
        </p:nvSpPr>
        <p:spPr>
          <a:xfrm>
            <a:off x="4663440" y="1591056"/>
            <a:ext cx="384048" cy="38404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  <a:prstDash val="solid"/>
          </a:ln>
        </p:spPr>
      </p:sp>
      <p:sp>
        <p:nvSpPr>
          <p:cNvPr id="14" name="step number"/>
          <p:cNvSpPr txBox="1"/>
          <p:nvPr/>
        </p:nvSpPr>
        <p:spPr>
          <a:xfrm>
            <a:off x="4663440" y="159105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tx1"/>
                </a:solidFill>
              </a:rPr>
              <a:t>3</a:t>
            </a:r>
            <a:endParaRPr lang="en-US" sz="1100" dirty="0"/>
          </a:p>
        </p:txBody>
      </p:sp>
      <p:sp>
        <p:nvSpPr>
          <p:cNvPr id="15" name="Text 13"/>
          <p:cNvSpPr txBox="1"/>
          <p:nvPr/>
        </p:nvSpPr>
        <p:spPr>
          <a:xfrm>
            <a:off x="4663440" y="2194560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Show up to every session.</a:t>
            </a:r>
            <a:endParaRPr lang="en-US" sz="1400" dirty="0"/>
          </a:p>
        </p:txBody>
      </p:sp>
      <p:sp>
        <p:nvSpPr>
          <p:cNvPr id="16" name="Text 14"/>
          <p:cNvSpPr txBox="1"/>
          <p:nvPr/>
        </p:nvSpPr>
        <p:spPr>
          <a:xfrm>
            <a:off x="4663440" y="2971800"/>
            <a:ext cx="18288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Your supervisor sets them with you before you start.</a:t>
            </a:r>
            <a:endParaRPr lang="en-US" sz="1200" dirty="0"/>
          </a:p>
        </p:txBody>
      </p:sp>
      <p:sp>
        <p:nvSpPr>
          <p:cNvPr id="17" name="step"/>
          <p:cNvSpPr/>
          <p:nvPr/>
        </p:nvSpPr>
        <p:spPr>
          <a:xfrm>
            <a:off x="6766560" y="1591056"/>
            <a:ext cx="384048" cy="38404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  <a:prstDash val="solid"/>
          </a:ln>
        </p:spPr>
      </p:sp>
      <p:sp>
        <p:nvSpPr>
          <p:cNvPr id="18" name="step number"/>
          <p:cNvSpPr txBox="1"/>
          <p:nvPr/>
        </p:nvSpPr>
        <p:spPr>
          <a:xfrm>
            <a:off x="6766560" y="159105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chemeClr val="tx1"/>
                </a:solidFill>
              </a:rPr>
              <a:t>4</a:t>
            </a:r>
            <a:endParaRPr lang="en-US" sz="1100" dirty="0"/>
          </a:p>
        </p:txBody>
      </p:sp>
      <p:sp>
        <p:nvSpPr>
          <p:cNvPr id="19" name="Text 17"/>
          <p:cNvSpPr txBox="1"/>
          <p:nvPr/>
        </p:nvSpPr>
        <p:spPr>
          <a:xfrm>
            <a:off x="6766560" y="2194560"/>
            <a:ext cx="1828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Deliver the work.</a:t>
            </a:r>
            <a:endParaRPr lang="en-US" sz="1400" dirty="0"/>
          </a:p>
        </p:txBody>
      </p:sp>
      <p:sp>
        <p:nvSpPr>
          <p:cNvPr id="20" name="Text 18"/>
          <p:cNvSpPr txBox="1"/>
          <p:nvPr/>
        </p:nvSpPr>
        <p:spPr>
          <a:xfrm>
            <a:off x="6766560" y="2971800"/>
            <a:ext cx="18288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chemeClr val="tx2"/>
                </a:solidFill>
              </a:rPr>
              <a:t>Finish and submit it. It becomes your published case study.</a:t>
            </a:r>
            <a:endParaRPr lang="en-US" sz="1200" dirty="0"/>
          </a:p>
        </p:txBody>
      </p:sp>
      <p:sp>
        <p:nvSpPr>
          <p:cNvPr id="21" name="clock marker"/>
          <p:cNvSpPr/>
          <p:nvPr/>
        </p:nvSpPr>
        <p:spPr>
          <a:xfrm>
            <a:off x="2487168" y="1719072"/>
            <a:ext cx="128016" cy="128016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2011680" y="1353312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900" b="1" dirty="0">
                <a:solidFill>
                  <a:schemeClr val="accent1"/>
                </a:solidFill>
              </a:rPr>
              <a:t>Your 60-day clock starts here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321040" y="4754880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tx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41148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The 60 days, explained</a:t>
            </a:r>
            <a:endParaRPr lang="en-US" sz="2800" dirty="0"/>
          </a:p>
        </p:txBody>
      </p:sp>
      <p:sp>
        <p:nvSpPr>
          <p:cNvPr id="3" name="card"/>
          <p:cNvSpPr/>
          <p:nvPr/>
        </p:nvSpPr>
        <p:spPr>
          <a:xfrm>
            <a:off x="457200" y="1417320"/>
            <a:ext cx="4023360" cy="1965960"/>
          </a:xfrm>
          <a:prstGeom prst="roundRect">
            <a:avLst>
              <a:gd name="adj" fmla="val 8372"/>
            </a:avLst>
          </a:prstGeom>
          <a:solidFill>
            <a:schemeClr val="bg1"/>
          </a:solidFill>
          <a:ln w="9525">
            <a:solidFill>
              <a:srgbClr val="E7DEF0"/>
            </a:solidFill>
            <a:prstDash val="solid"/>
          </a:ln>
        </p:spPr>
      </p:sp>
      <p:sp>
        <p:nvSpPr>
          <p:cNvPr id="4" name="card"/>
          <p:cNvSpPr/>
          <p:nvPr/>
        </p:nvSpPr>
        <p:spPr>
          <a:xfrm>
            <a:off x="4663440" y="1417320"/>
            <a:ext cx="4023360" cy="1965960"/>
          </a:xfrm>
          <a:prstGeom prst="roundRect">
            <a:avLst>
              <a:gd name="adj" fmla="val 8372"/>
            </a:avLst>
          </a:prstGeom>
          <a:solidFill>
            <a:schemeClr val="bg1"/>
          </a:solidFill>
          <a:ln w="9525">
            <a:solidFill>
              <a:srgbClr val="E7DEF0"/>
            </a:solidFill>
            <a:prstDash val="solid"/>
          </a:ln>
        </p:spPr>
      </p:sp>
      <p:sp>
        <p:nvSpPr>
          <p:cNvPr id="5" name="pill"/>
          <p:cNvSpPr/>
          <p:nvPr/>
        </p:nvSpPr>
        <p:spPr>
          <a:xfrm>
            <a:off x="731520" y="1691640"/>
            <a:ext cx="1737360" cy="310896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31520" y="1691640"/>
            <a:ext cx="17373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chemeClr val="accent5"/>
                </a:solidFill>
              </a:rPr>
              <a:t>WHILE WE MATCH YOU</a:t>
            </a:r>
            <a:endParaRPr lang="en-US" sz="900" dirty="0"/>
          </a:p>
        </p:txBody>
      </p:sp>
      <p:sp>
        <p:nvSpPr>
          <p:cNvPr id="7" name="Text 5"/>
          <p:cNvSpPr txBox="1"/>
          <p:nvPr/>
        </p:nvSpPr>
        <p:spPr>
          <a:xfrm>
            <a:off x="731520" y="2148840"/>
            <a:ext cx="34747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Your membership clock doesn't start until your Work Experience does. Until then, explore everything else on StrideUp at no cost to your membership time.</a:t>
            </a:r>
            <a:endParaRPr lang="en-US" sz="1300" dirty="0"/>
          </a:p>
        </p:txBody>
      </p:sp>
      <p:sp>
        <p:nvSpPr>
          <p:cNvPr id="8" name="pill"/>
          <p:cNvSpPr/>
          <p:nvPr/>
        </p:nvSpPr>
        <p:spPr>
          <a:xfrm>
            <a:off x="4937760" y="1691640"/>
            <a:ext cx="1920240" cy="31089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4937760" y="1691640"/>
            <a:ext cx="1920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chemeClr val="bg1"/>
                </a:solidFill>
              </a:rPr>
              <a:t>NO MATCH BY DAY 60?</a:t>
            </a:r>
            <a:endParaRPr lang="en-US" sz="900" dirty="0"/>
          </a:p>
        </p:txBody>
      </p:sp>
      <p:sp>
        <p:nvSpPr>
          <p:cNvPr id="10" name="Text 8"/>
          <p:cNvSpPr txBox="1"/>
          <p:nvPr/>
        </p:nvSpPr>
        <p:spPr>
          <a:xfrm>
            <a:off x="4937760" y="2148840"/>
            <a:ext cx="34747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We refund every Strider fee you paid.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457200" y="361188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chemeClr val="tx2"/>
                </a:solidFill>
              </a:rPr>
              <a:t>This covers a Work Experience match, not a specific company, city or role. It does not apply if you turn down two matches or skip the readiness checkpoint.</a:t>
            </a:r>
            <a:endParaRPr lang="en-US" sz="1100" dirty="0"/>
          </a:p>
        </p:txBody>
      </p:sp>
      <p:sp>
        <p:nvSpPr>
          <p:cNvPr id="12" name="Text 10"/>
          <p:cNvSpPr txBox="1"/>
          <p:nvPr/>
        </p:nvSpPr>
        <p:spPr>
          <a:xfrm>
            <a:off x="457200" y="41605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chemeClr val="tx1"/>
                </a:solidFill>
              </a:rPr>
              <a:t>Questions? Email guarantee@strideup.org. Our team replies within two business days.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321040" y="4754880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tx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41148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Before you ask</a:t>
            </a:r>
            <a:endParaRPr lang="en-US" sz="2800" dirty="0"/>
          </a:p>
        </p:txBody>
      </p:sp>
      <p:sp>
        <p:nvSpPr>
          <p:cNvPr id="3" name="Text 1"/>
          <p:cNvSpPr txBox="1"/>
          <p:nvPr/>
        </p:nvSpPr>
        <p:spPr>
          <a:xfrm>
            <a:off x="457200" y="1325880"/>
            <a:ext cx="2651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</a:rPr>
              <a:t>Is the engagement paid?</a:t>
            </a:r>
            <a:endParaRPr lang="en-US" sz="1200" dirty="0"/>
          </a:p>
        </p:txBody>
      </p:sp>
      <p:sp>
        <p:nvSpPr>
          <p:cNvPr id="4" name="Text 2"/>
          <p:cNvSpPr txBox="1"/>
          <p:nvPr/>
        </p:nvSpPr>
        <p:spPr>
          <a:xfrm>
            <a:off x="3200400" y="1325880"/>
            <a:ext cx="5486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tx2"/>
                </a:solidFill>
              </a:rPr>
              <a:t>Some hosts pay a stipend, most do not. The guarantee covers the engagement, the case study and the reference. If a stipend matters to you, tell us at matching and we will prioritize paid hosts where they exist.</a:t>
            </a:r>
            <a:endParaRPr lang="en-US" sz="1050" dirty="0"/>
          </a:p>
        </p:txBody>
      </p:sp>
      <p:sp>
        <p:nvSpPr>
          <p:cNvPr id="5" name="rule"/>
          <p:cNvSpPr/>
          <p:nvPr/>
        </p:nvSpPr>
        <p:spPr>
          <a:xfrm>
            <a:off x="457200" y="1938528"/>
            <a:ext cx="8229600" cy="0"/>
          </a:xfrm>
          <a:prstGeom prst="line">
            <a:avLst/>
          </a:prstGeom>
          <a:noFill/>
          <a:ln w="9525">
            <a:solidFill>
              <a:srgbClr val="E7DEF0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457200" y="1984248"/>
            <a:ext cx="2651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</a:rPr>
              <a:t>Can I choose the company?</a:t>
            </a:r>
            <a:endParaRPr lang="en-US" sz="1200" dirty="0"/>
          </a:p>
        </p:txBody>
      </p:sp>
      <p:sp>
        <p:nvSpPr>
          <p:cNvPr id="7" name="Text 5"/>
          <p:cNvSpPr txBox="1"/>
          <p:nvPr/>
        </p:nvSpPr>
        <p:spPr>
          <a:xfrm>
            <a:off x="3200400" y="1984248"/>
            <a:ext cx="5486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tx2"/>
                </a:solidFill>
              </a:rPr>
              <a:t>You can tell us the industry, the type of work and the time zones you can manage. We match on those. We do not guarantee a specific company.</a:t>
            </a:r>
            <a:endParaRPr lang="en-US" sz="1050" dirty="0"/>
          </a:p>
        </p:txBody>
      </p:sp>
      <p:sp>
        <p:nvSpPr>
          <p:cNvPr id="8" name="rule"/>
          <p:cNvSpPr/>
          <p:nvPr/>
        </p:nvSpPr>
        <p:spPr>
          <a:xfrm>
            <a:off x="457200" y="2596896"/>
            <a:ext cx="8229600" cy="0"/>
          </a:xfrm>
          <a:prstGeom prst="line">
            <a:avLst/>
          </a:prstGeom>
          <a:noFill/>
          <a:ln w="9525">
            <a:solidFill>
              <a:srgbClr val="E7DEF0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457200" y="2642616"/>
            <a:ext cx="2651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</a:rPr>
              <a:t>What if I am not a student?</a:t>
            </a:r>
            <a:endParaRPr lang="en-US" sz="1200" dirty="0"/>
          </a:p>
        </p:txBody>
      </p:sp>
      <p:sp>
        <p:nvSpPr>
          <p:cNvPr id="10" name="Text 8"/>
          <p:cNvSpPr txBox="1"/>
          <p:nvPr/>
        </p:nvSpPr>
        <p:spPr>
          <a:xfrm>
            <a:off x="3200400" y="2642616"/>
            <a:ext cx="5486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tx2"/>
                </a:solidFill>
              </a:rPr>
              <a:t>Career changers receive a consulting project instead of an internship. Same guarantee, same case study, same timeline.</a:t>
            </a:r>
            <a:endParaRPr lang="en-US" sz="1050" dirty="0"/>
          </a:p>
        </p:txBody>
      </p:sp>
      <p:sp>
        <p:nvSpPr>
          <p:cNvPr id="11" name="rule"/>
          <p:cNvSpPr/>
          <p:nvPr/>
        </p:nvSpPr>
        <p:spPr>
          <a:xfrm>
            <a:off x="457200" y="3255264"/>
            <a:ext cx="8229600" cy="0"/>
          </a:xfrm>
          <a:prstGeom prst="line">
            <a:avLst/>
          </a:prstGeom>
          <a:noFill/>
          <a:ln w="9525">
            <a:solidFill>
              <a:srgbClr val="E7DEF0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457200" y="3300984"/>
            <a:ext cx="2651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</a:rPr>
              <a:t>Why is the guarantee on Strider and not Starter?</a:t>
            </a:r>
            <a:endParaRPr lang="en-US" sz="1200" dirty="0"/>
          </a:p>
        </p:txBody>
      </p:sp>
      <p:sp>
        <p:nvSpPr>
          <p:cNvPr id="13" name="Text 11"/>
          <p:cNvSpPr txBox="1"/>
          <p:nvPr/>
        </p:nvSpPr>
        <p:spPr>
          <a:xfrm>
            <a:off x="3200400" y="3300984"/>
            <a:ext cx="5486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tx2"/>
                </a:solidFill>
              </a:rPr>
              <a:t>Because Starter is where you become placement-ready. The checkpoint exists so that hosts get someone who can do the work, which is what makes the case study worth something.</a:t>
            </a:r>
            <a:endParaRPr lang="en-US" sz="1050" dirty="0"/>
          </a:p>
        </p:txBody>
      </p:sp>
      <p:sp>
        <p:nvSpPr>
          <p:cNvPr id="14" name="rule"/>
          <p:cNvSpPr/>
          <p:nvPr/>
        </p:nvSpPr>
        <p:spPr>
          <a:xfrm>
            <a:off x="457200" y="3913632"/>
            <a:ext cx="8229600" cy="0"/>
          </a:xfrm>
          <a:prstGeom prst="line">
            <a:avLst/>
          </a:prstGeom>
          <a:noFill/>
          <a:ln w="9525">
            <a:solidFill>
              <a:srgbClr val="E7DEF0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457200" y="3959352"/>
            <a:ext cx="2651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</a:rPr>
              <a:t>Who is Excelerate?</a:t>
            </a:r>
            <a:endParaRPr lang="en-US" sz="1200" dirty="0"/>
          </a:p>
        </p:txBody>
      </p:sp>
      <p:sp>
        <p:nvSpPr>
          <p:cNvPr id="16" name="Text 14"/>
          <p:cNvSpPr txBox="1"/>
          <p:nvPr/>
        </p:nvSpPr>
        <p:spPr>
          <a:xfrm>
            <a:off x="3200400" y="3959352"/>
            <a:ext cx="5486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dirty="0">
                <a:solidFill>
                  <a:schemeClr val="tx2"/>
                </a:solidFill>
              </a:rPr>
              <a:t>A career development platform that runs experiential learning programs with universities and employers in 190+ countries. It is part of the same group as StrideUp. 4excelerate.org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321040" y="4754880"/>
            <a:ext cx="36576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tx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1463040"/>
            <a:ext cx="80467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r>
              <a:rPr lang="en-US" sz="4000" b="1" dirty="0">
                <a:solidFill>
                  <a:schemeClr val="bg1"/>
                </a:solidFill>
              </a:rPr>
              <a:t>Ready for real work? Let's find out.</a:t>
            </a:r>
            <a:endParaRPr lang="en-US" sz="40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48640" y="3063240"/>
            <a:ext cx="7315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accent6"/>
                </a:solidFill>
              </a:rPr>
              <a:t>Take the 2-minute readiness check: assessment.strideup.org/futurereadiness</a:t>
            </a: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chemeClr val="accent6"/>
                </a:solidFill>
              </a:rPr>
              <a:t>Read the guarantee online: strideup.org/guarantee</a:t>
            </a: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chemeClr val="accent6"/>
                </a:solidFill>
              </a:rPr>
              <a:t>Questions: guarantee@strideup.org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ideUp Nova">
  <a:themeElements>
    <a:clrScheme name="StrideUp Nova">
      <a:dk1>
        <a:srgbClr val="1A1424"/>
      </a:dk1>
      <a:lt1>
        <a:srgbClr val="FFFFFF"/>
      </a:lt1>
      <a:dk2>
        <a:srgbClr val="4D4360"/>
      </a:dk2>
      <a:lt2>
        <a:srgbClr val="F1E9FB"/>
      </a:lt2>
      <a:accent1>
        <a:srgbClr val="9333EA"/>
      </a:accent1>
      <a:accent2>
        <a:srgbClr val="D43081"/>
      </a:accent2>
      <a:accent3>
        <a:srgbClr val="0A8194"/>
      </a:accent3>
      <a:accent4>
        <a:srgbClr val="B57AF0"/>
      </a:accent4>
      <a:accent5>
        <a:srgbClr val="6500C1"/>
      </a:accent5>
      <a:accent6>
        <a:srgbClr val="E3CFF8"/>
      </a:accent6>
      <a:hlink>
        <a:srgbClr val="6500C1"/>
      </a:hlink>
      <a:folHlink>
        <a:srgbClr val="A50881"/>
      </a:folHlink>
    </a:clrScheme>
    <a:fontScheme name="StrideUp Nova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StrideUp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StrideUp Guarantee</dc:title>
  <dc:subject>PptxGenJS Presentation</dc:subject>
  <dc:creator>StrideUp</dc:creator>
  <cp:lastModifiedBy>StrideUp</cp:lastModifiedBy>
  <cp:revision>1</cp:revision>
  <dcterms:created xsi:type="dcterms:W3CDTF">2026-10-05T08:35:37Z</dcterms:created>
  <dcterms:modified xsi:type="dcterms:W3CDTF">2026-10-05T08:35:37Z</dcterms:modified>
</cp:coreProperties>
</file>